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5.jpe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82000"/>
                  </a:srgbClr>
                </a:gs>
                <a:gs pos="50000">
                  <a:srgbClr val="001496">
                    <a:alpha val="82000"/>
                  </a:srgbClr>
                </a:gs>
                <a:gs pos="100000">
                  <a:srgbClr val="000F70">
                    <a:alpha val="82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94739" y="1594239"/>
            <a:ext cx="7098522" cy="7098522"/>
          </a:xfrm>
          <a:custGeom>
            <a:avLst/>
            <a:gdLst/>
            <a:ahLst/>
            <a:cxnLst/>
            <a:rect r="r" b="b" t="t" l="l"/>
            <a:pathLst>
              <a:path h="7098522" w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283218" y="3354861"/>
            <a:ext cx="17538269" cy="164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9"/>
              </a:lnSpc>
            </a:pPr>
            <a:r>
              <a:rPr lang="en-US" sz="909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BANKING PLATFORM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84586" y="4924425"/>
            <a:ext cx="13730749" cy="136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9"/>
              </a:lnSpc>
            </a:pPr>
            <a:r>
              <a:rPr lang="en-US" sz="75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Transactions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2342" y="8051799"/>
            <a:ext cx="6826806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Roy Nabulwe, Data Analyst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Designation: Managing Director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184" y="80904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23045" y="2447486"/>
            <a:ext cx="5553836" cy="5553836"/>
          </a:xfrm>
          <a:custGeom>
            <a:avLst/>
            <a:gdLst/>
            <a:ahLst/>
            <a:cxnLst/>
            <a:rect r="r" b="b" t="t" l="l"/>
            <a:pathLst>
              <a:path h="5553836" w="5553836">
                <a:moveTo>
                  <a:pt x="0" y="0"/>
                </a:moveTo>
                <a:lnTo>
                  <a:pt x="5553836" y="0"/>
                </a:lnTo>
                <a:lnTo>
                  <a:pt x="5553836" y="5553836"/>
                </a:lnTo>
                <a:lnTo>
                  <a:pt x="0" y="5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4079" y="2609411"/>
            <a:ext cx="8487068" cy="25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 of Findings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1147" y="2485586"/>
            <a:ext cx="7349921" cy="658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 rate is below optimal for stable fintech operations. 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Fraud is being detected but the transactions are not being blocked.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Latency fluctuations impact transaction completion. Higher latency is associated with higher failure rates.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5G Network slicing is not proving to be a worthwhile investment, users with higher network slices(Slice 1 and 2) higher transaction failure rates.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Desktop portal seems to have more failure rates as compared to the mobile app therefore the app development resources should be focused on it.</a:t>
            </a:r>
          </a:p>
        </p:txBody>
      </p:sp>
      <p:sp>
        <p:nvSpPr>
          <p:cNvPr name="AutoShape 9" id="9"/>
          <p:cNvSpPr/>
          <p:nvPr/>
        </p:nvSpPr>
        <p:spPr>
          <a:xfrm>
            <a:off x="8598915" y="1042987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8455914" y="899987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true" rot="0">
            <a:off x="-3226599" y="8963464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1333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93260" y="2321103"/>
            <a:ext cx="7045104" cy="5829824"/>
          </a:xfrm>
          <a:custGeom>
            <a:avLst/>
            <a:gdLst/>
            <a:ahLst/>
            <a:cxnLst/>
            <a:rect r="r" b="b" t="t" l="l"/>
            <a:pathLst>
              <a:path h="5829824" w="7045104">
                <a:moveTo>
                  <a:pt x="0" y="0"/>
                </a:moveTo>
                <a:lnTo>
                  <a:pt x="7045104" y="0"/>
                </a:lnTo>
                <a:lnTo>
                  <a:pt x="7045104" y="5829823"/>
                </a:lnTo>
                <a:lnTo>
                  <a:pt x="0" y="5829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9482" y="3546405"/>
            <a:ext cx="6834585" cy="482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Strengthen fraud‑detection algorithms and early warning systems.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 network slice load balancing to reduce latency.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 backend transaction retry mechanisms.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continuous monitoring dashboards for real‑time alerts. 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 App Development resources towards the Desktop portal next quarter.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9482" y="2279264"/>
            <a:ext cx="9328810" cy="103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8"/>
              </a:lnSpc>
            </a:pPr>
            <a:r>
              <a:rPr lang="en-US" sz="70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  <p:sp>
        <p:nvSpPr>
          <p:cNvPr name="AutoShape 9" id="9"/>
          <p:cNvSpPr/>
          <p:nvPr/>
        </p:nvSpPr>
        <p:spPr>
          <a:xfrm>
            <a:off x="-5590449" y="925830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984383" y="911529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86000"/>
                  </a:srgbClr>
                </a:gs>
                <a:gs pos="50000">
                  <a:srgbClr val="001496">
                    <a:alpha val="86000"/>
                  </a:srgbClr>
                </a:gs>
                <a:gs pos="100000">
                  <a:srgbClr val="000F70">
                    <a:alpha val="8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39908" y="2165933"/>
            <a:ext cx="6608184" cy="6602071"/>
          </a:xfrm>
          <a:custGeom>
            <a:avLst/>
            <a:gdLst/>
            <a:ahLst/>
            <a:cxnLst/>
            <a:rect r="r" b="b" t="t" l="l"/>
            <a:pathLst>
              <a:path h="6602071" w="6608184">
                <a:moveTo>
                  <a:pt x="0" y="0"/>
                </a:moveTo>
                <a:lnTo>
                  <a:pt x="6608184" y="0"/>
                </a:lnTo>
                <a:lnTo>
                  <a:pt x="6608184" y="6602071"/>
                </a:lnTo>
                <a:lnTo>
                  <a:pt x="0" y="6602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45183" y="2949397"/>
            <a:ext cx="12597633" cy="13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91777" y="5566434"/>
            <a:ext cx="10123037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•Thank you to the board for reviewing this analysis.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•The findings provide clarity on system performance gaps.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•With this analysis, we now understand where the digital payment system loses, efficiency and how to improve it.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511960" y="8797224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leeroynabulwe@gmail.com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96029" y="88067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94512" y="2520315"/>
            <a:ext cx="5961378" cy="6318882"/>
            <a:chOff x="0" y="0"/>
            <a:chExt cx="923573" cy="978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3573" cy="978960"/>
            </a:xfrm>
            <a:custGeom>
              <a:avLst/>
              <a:gdLst/>
              <a:ahLst/>
              <a:cxnLst/>
              <a:rect r="r" b="b" t="t" l="l"/>
              <a:pathLst>
                <a:path h="978960" w="923573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3"/>
              <a:stretch>
                <a:fillRect l="-29547" t="0" r="-29547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65286" y="7200900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21316" y="2793540"/>
            <a:ext cx="7879312" cy="214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62"/>
              </a:lnSpc>
            </a:pPr>
            <a:r>
              <a:rPr lang="en-US" sz="77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66924" y="5076825"/>
            <a:ext cx="6677185" cy="394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•I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rregular transaction success rates reduce system reliability.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•High latency spikes across network slices affect user experience.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•Significant number of fraud cases detected in the dataset.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•Transaction failures impact customer trust and service efficiency.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375693" y="1864951"/>
            <a:ext cx="5389372" cy="6508903"/>
            <a:chOff x="0" y="0"/>
            <a:chExt cx="834955" cy="1008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4955" cy="1008399"/>
            </a:xfrm>
            <a:custGeom>
              <a:avLst/>
              <a:gdLst/>
              <a:ahLst/>
              <a:cxnLst/>
              <a:rect r="r" b="b" t="t" l="l"/>
              <a:pathLst>
                <a:path h="1008399" w="834955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3"/>
              <a:stretch>
                <a:fillRect l="-91735" t="0" r="-2277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51077" y="2203208"/>
            <a:ext cx="8487068" cy="25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 of the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1077" y="5635179"/>
            <a:ext cx="7492923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•Evaluate transaction performance across the system.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•Identify patterns in transaction success and failure.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•Assess latency across different network slices.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•Detect fraud prevalence and operational risks.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46975" y="2175823"/>
            <a:ext cx="5902319" cy="5902319"/>
          </a:xfrm>
          <a:custGeom>
            <a:avLst/>
            <a:gdLst/>
            <a:ahLst/>
            <a:cxnLst/>
            <a:rect r="r" b="b" t="t" l="l"/>
            <a:pathLst>
              <a:path h="5902319" w="5902319">
                <a:moveTo>
                  <a:pt x="0" y="0"/>
                </a:moveTo>
                <a:lnTo>
                  <a:pt x="5902320" y="0"/>
                </a:lnTo>
                <a:lnTo>
                  <a:pt x="5902320" y="5902320"/>
                </a:lnTo>
                <a:lnTo>
                  <a:pt x="0" y="5902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4079" y="2609411"/>
            <a:ext cx="8487068" cy="25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4079" y="5388448"/>
            <a:ext cx="6599163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•1 dataset analyzed (40,000 records).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•Key columns: Transaction Amount, Type, Status, Latency, Fraud Flag, Network Slice.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•Cleaning: Removing duplicates, standardized column formats, split columns using power query.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05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6575" y="2321548"/>
            <a:ext cx="5960648" cy="5955134"/>
          </a:xfrm>
          <a:custGeom>
            <a:avLst/>
            <a:gdLst/>
            <a:ahLst/>
            <a:cxnLst/>
            <a:rect r="r" b="b" t="t" l="l"/>
            <a:pathLst>
              <a:path h="5955134" w="5960648">
                <a:moveTo>
                  <a:pt x="0" y="0"/>
                </a:moveTo>
                <a:lnTo>
                  <a:pt x="5960648" y="0"/>
                </a:lnTo>
                <a:lnTo>
                  <a:pt x="5960648" y="5955134"/>
                </a:lnTo>
                <a:lnTo>
                  <a:pt x="0" y="5955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98527" y="4485362"/>
            <a:ext cx="7278421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•Total Transactions: 40,000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•Total Amount Processed: $99,812,984.44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•Average Latency: 76.75 ms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•Success Rate: 80.08%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•Fraud Cases Detected: 2041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97223" y="1899809"/>
            <a:ext cx="11009597" cy="148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22"/>
              </a:lnSpc>
            </a:pPr>
            <a:r>
              <a:rPr lang="en-US" sz="1011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Metrics(KPI)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75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95607" y="-426477"/>
            <a:ext cx="19479214" cy="6313888"/>
            <a:chOff x="0" y="0"/>
            <a:chExt cx="3017840" cy="9781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7840" cy="978186"/>
            </a:xfrm>
            <a:custGeom>
              <a:avLst/>
              <a:gdLst/>
              <a:ahLst/>
              <a:cxnLst/>
              <a:rect r="r" b="b" t="t" l="l"/>
              <a:pathLst>
                <a:path h="978186" w="3017840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931" r="0" b="-52931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1370654" y="2476075"/>
            <a:ext cx="6728651" cy="2934900"/>
            <a:chOff x="0" y="0"/>
            <a:chExt cx="1042444" cy="4546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2444" cy="454693"/>
            </a:xfrm>
            <a:custGeom>
              <a:avLst/>
              <a:gdLst/>
              <a:ahLst/>
              <a:cxnLst/>
              <a:rect r="r" b="b" t="t" l="l"/>
              <a:pathLst>
                <a:path h="454693" w="1042444">
                  <a:moveTo>
                    <a:pt x="0" y="0"/>
                  </a:moveTo>
                  <a:lnTo>
                    <a:pt x="1042444" y="0"/>
                  </a:lnTo>
                  <a:lnTo>
                    <a:pt x="1042444" y="454693"/>
                  </a:lnTo>
                  <a:lnTo>
                    <a:pt x="0" y="454693"/>
                  </a:lnTo>
                  <a:close/>
                </a:path>
              </a:pathLst>
            </a:custGeom>
            <a:blipFill>
              <a:blip r:embed="rId4"/>
              <a:stretch>
                <a:fillRect l="-1095" t="0" r="-109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304575" y="2476075"/>
            <a:ext cx="6066079" cy="3057609"/>
            <a:chOff x="0" y="0"/>
            <a:chExt cx="939794" cy="4737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9794" cy="473704"/>
            </a:xfrm>
            <a:custGeom>
              <a:avLst/>
              <a:gdLst/>
              <a:ahLst/>
              <a:cxnLst/>
              <a:rect r="r" b="b" t="t" l="l"/>
              <a:pathLst>
                <a:path h="473704" w="939794">
                  <a:moveTo>
                    <a:pt x="0" y="0"/>
                  </a:moveTo>
                  <a:lnTo>
                    <a:pt x="939794" y="0"/>
                  </a:lnTo>
                  <a:lnTo>
                    <a:pt x="939794" y="473704"/>
                  </a:lnTo>
                  <a:lnTo>
                    <a:pt x="0" y="473704"/>
                  </a:lnTo>
                  <a:close/>
                </a:path>
              </a:pathLst>
            </a:custGeom>
            <a:blipFill>
              <a:blip r:embed="rId5"/>
              <a:stretch>
                <a:fillRect l="0" t="-168" r="0" b="-168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36575" y="7023884"/>
            <a:ext cx="7736000" cy="173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6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32393" y="7004625"/>
            <a:ext cx="6599163" cy="394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There's no significant finding showing correlation between network slice and transaction success/failure rate.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is no pattern suggesting that higher network slices have higher bandwiths.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75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95607" y="-426477"/>
            <a:ext cx="19479214" cy="6313888"/>
            <a:chOff x="0" y="0"/>
            <a:chExt cx="3017840" cy="9781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7840" cy="978186"/>
            </a:xfrm>
            <a:custGeom>
              <a:avLst/>
              <a:gdLst/>
              <a:ahLst/>
              <a:cxnLst/>
              <a:rect r="r" b="b" t="t" l="l"/>
              <a:pathLst>
                <a:path h="978186" w="3017840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931" r="0" b="-52931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221921" y="2476075"/>
            <a:ext cx="6066079" cy="3057609"/>
            <a:chOff x="0" y="0"/>
            <a:chExt cx="939794" cy="4737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9794" cy="473704"/>
            </a:xfrm>
            <a:custGeom>
              <a:avLst/>
              <a:gdLst/>
              <a:ahLst/>
              <a:cxnLst/>
              <a:rect r="r" b="b" t="t" l="l"/>
              <a:pathLst>
                <a:path h="473704" w="939794">
                  <a:moveTo>
                    <a:pt x="0" y="0"/>
                  </a:moveTo>
                  <a:lnTo>
                    <a:pt x="939794" y="0"/>
                  </a:lnTo>
                  <a:lnTo>
                    <a:pt x="939794" y="473704"/>
                  </a:lnTo>
                  <a:lnTo>
                    <a:pt x="0" y="473704"/>
                  </a:lnTo>
                  <a:close/>
                </a:path>
              </a:pathLst>
            </a:custGeom>
            <a:blipFill>
              <a:blip r:embed="rId4"/>
              <a:stretch>
                <a:fillRect l="-5628" t="0" r="-562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36575" y="7023884"/>
            <a:ext cx="7736000" cy="173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6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2393" y="7004625"/>
            <a:ext cx="6599163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Higher latency groups recorded higher transaction failure rates. 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Majority of the clients are in the higher latency groups.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10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95607" y="-426477"/>
            <a:ext cx="19479214" cy="6313888"/>
            <a:chOff x="0" y="0"/>
            <a:chExt cx="3017840" cy="9781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7840" cy="978186"/>
            </a:xfrm>
            <a:custGeom>
              <a:avLst/>
              <a:gdLst/>
              <a:ahLst/>
              <a:cxnLst/>
              <a:rect r="r" b="b" t="t" l="l"/>
              <a:pathLst>
                <a:path h="978186" w="3017840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931" r="0" b="-52931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041630" y="2730467"/>
            <a:ext cx="5246370" cy="2807003"/>
            <a:chOff x="0" y="0"/>
            <a:chExt cx="812800" cy="4348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34878"/>
            </a:xfrm>
            <a:custGeom>
              <a:avLst/>
              <a:gdLst/>
              <a:ahLst/>
              <a:cxnLst/>
              <a:rect r="r" b="b" t="t" l="l"/>
              <a:pathLst>
                <a:path h="43487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34878"/>
                  </a:lnTo>
                  <a:lnTo>
                    <a:pt x="0" y="434878"/>
                  </a:lnTo>
                  <a:close/>
                </a:path>
              </a:pathLst>
            </a:custGeom>
            <a:blipFill>
              <a:blip r:embed="rId4"/>
              <a:stretch>
                <a:fillRect l="-3156" t="0" r="-315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838576" y="2730467"/>
            <a:ext cx="6026336" cy="2807003"/>
            <a:chOff x="0" y="0"/>
            <a:chExt cx="933637" cy="4348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3637" cy="434878"/>
            </a:xfrm>
            <a:custGeom>
              <a:avLst/>
              <a:gdLst/>
              <a:ahLst/>
              <a:cxnLst/>
              <a:rect r="r" b="b" t="t" l="l"/>
              <a:pathLst>
                <a:path h="434878" w="933637">
                  <a:moveTo>
                    <a:pt x="0" y="0"/>
                  </a:moveTo>
                  <a:lnTo>
                    <a:pt x="933637" y="0"/>
                  </a:lnTo>
                  <a:lnTo>
                    <a:pt x="933637" y="434878"/>
                  </a:lnTo>
                  <a:lnTo>
                    <a:pt x="0" y="434878"/>
                  </a:lnTo>
                  <a:close/>
                </a:path>
              </a:pathLst>
            </a:custGeom>
            <a:blipFill>
              <a:blip r:embed="rId5"/>
              <a:stretch>
                <a:fillRect l="-3738" t="0" r="-373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36575" y="7014359"/>
            <a:ext cx="8258767" cy="178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4"/>
              </a:lnSpc>
            </a:pPr>
            <a:r>
              <a:rPr lang="en-US" sz="64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32393" y="7014150"/>
            <a:ext cx="6599163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Majority of fraud flagged transactions still succeed(567), while only a few get blocked(140).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is no strong evidence of correlation between transaction amount and success or failure rates, the distribution among the groups is random.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95607" y="6101356"/>
            <a:ext cx="19479214" cy="4829737"/>
            <a:chOff x="0" y="0"/>
            <a:chExt cx="3017840" cy="7482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7840" cy="748253"/>
            </a:xfrm>
            <a:custGeom>
              <a:avLst/>
              <a:gdLst/>
              <a:ahLst/>
              <a:cxnLst/>
              <a:rect r="r" b="b" t="t" l="l"/>
              <a:pathLst>
                <a:path h="748253" w="3017840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716457"/>
                  </a:lnTo>
                  <a:cubicBezTo>
                    <a:pt x="3017840" y="724890"/>
                    <a:pt x="3014490" y="732977"/>
                    <a:pt x="3008527" y="738940"/>
                  </a:cubicBezTo>
                  <a:cubicBezTo>
                    <a:pt x="3002564" y="744903"/>
                    <a:pt x="2994477" y="748253"/>
                    <a:pt x="2986044" y="748253"/>
                  </a:cubicBezTo>
                  <a:lnTo>
                    <a:pt x="31796" y="748253"/>
                  </a:lnTo>
                  <a:cubicBezTo>
                    <a:pt x="23363" y="748253"/>
                    <a:pt x="15276" y="744903"/>
                    <a:pt x="9313" y="738940"/>
                  </a:cubicBezTo>
                  <a:cubicBezTo>
                    <a:pt x="3350" y="732977"/>
                    <a:pt x="0" y="724890"/>
                    <a:pt x="0" y="716457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3520" r="-850" b="-137476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7258846"/>
            <a:ext cx="6751845" cy="3028154"/>
            <a:chOff x="0" y="0"/>
            <a:chExt cx="746262" cy="3346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6262" cy="334693"/>
            </a:xfrm>
            <a:custGeom>
              <a:avLst/>
              <a:gdLst/>
              <a:ahLst/>
              <a:cxnLst/>
              <a:rect r="r" b="b" t="t" l="l"/>
              <a:pathLst>
                <a:path h="334693" w="746262">
                  <a:moveTo>
                    <a:pt x="0" y="0"/>
                  </a:moveTo>
                  <a:lnTo>
                    <a:pt x="746262" y="0"/>
                  </a:lnTo>
                  <a:lnTo>
                    <a:pt x="746262" y="334693"/>
                  </a:lnTo>
                  <a:lnTo>
                    <a:pt x="0" y="334693"/>
                  </a:lnTo>
                  <a:close/>
                </a:path>
              </a:pathLst>
            </a:custGeom>
            <a:blipFill>
              <a:blip r:embed="rId4"/>
              <a:stretch>
                <a:fillRect l="0" t="-4939" r="0" b="-493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11608" y="2261923"/>
            <a:ext cx="8575814" cy="196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8"/>
              </a:lnSpc>
            </a:pPr>
            <a:r>
              <a:rPr lang="en-US" sz="70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04718" y="2929851"/>
            <a:ext cx="5877692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Higher transaction failure rates on the desktop  platform as compared to mobile users(Desktop: 10% | Mobile: 9.85%).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DAG6GkmJ4C8</dc:identifier>
  <dcterms:modified xsi:type="dcterms:W3CDTF">2011-08-01T06:04:30Z</dcterms:modified>
  <cp:revision>1</cp:revision>
  <dc:title>analysis finance and technology</dc:title>
</cp:coreProperties>
</file>